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1" r:id="rId3"/>
    <p:sldId id="258" r:id="rId4"/>
    <p:sldId id="257" r:id="rId5"/>
    <p:sldId id="267" r:id="rId6"/>
    <p:sldId id="259" r:id="rId7"/>
    <p:sldId id="262" r:id="rId8"/>
    <p:sldId id="264" r:id="rId9"/>
    <p:sldId id="260" r:id="rId10"/>
    <p:sldId id="263" r:id="rId11"/>
    <p:sldId id="265" r:id="rId12"/>
    <p:sldId id="266"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27A4D9C1-908A-42D3-9756-8AC0E2A1A939}" type="datetimeFigureOut">
              <a:rPr lang="en-AU" smtClean="0"/>
              <a:t>24/11/2014</a:t>
            </a:fld>
            <a:endParaRPr lang="en-AU"/>
          </a:p>
        </p:txBody>
      </p:sp>
      <p:sp>
        <p:nvSpPr>
          <p:cNvPr id="17" name="Footer Placeholder 16"/>
          <p:cNvSpPr>
            <a:spLocks noGrp="1"/>
          </p:cNvSpPr>
          <p:nvPr>
            <p:ph type="ftr" sz="quarter" idx="11"/>
          </p:nvPr>
        </p:nvSpPr>
        <p:spPr>
          <a:xfrm>
            <a:off x="5410200" y="4205288"/>
            <a:ext cx="1295400" cy="457200"/>
          </a:xfrm>
        </p:spPr>
        <p:txBody>
          <a:bodyPr/>
          <a:lstStyle/>
          <a:p>
            <a:endParaRPr lang="en-AU"/>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787941FA-15D0-4952-960C-18460E175357}" type="slidenum">
              <a:rPr lang="en-AU" smtClean="0"/>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A4D9C1-908A-42D3-9756-8AC0E2A1A939}" type="datetimeFigureOut">
              <a:rPr lang="en-AU" smtClean="0"/>
              <a:t>24/11/2014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A4D9C1-908A-42D3-9756-8AC0E2A1A939}" type="datetimeFigureOut">
              <a:rPr lang="en-AU" smtClean="0"/>
              <a:t>24/11/2014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27A4D9C1-908A-42D3-9756-8AC0E2A1A939}" type="datetimeFigureOut">
              <a:rPr lang="en-AU" smtClean="0"/>
              <a:t>24/11/2014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27A4D9C1-908A-42D3-9756-8AC0E2A1A939}" type="datetimeFigureOut">
              <a:rPr lang="en-AU" smtClean="0"/>
              <a:t>24/11/2014</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A4D9C1-908A-42D3-9756-8AC0E2A1A939}" type="datetimeFigureOut">
              <a:rPr lang="en-AU" smtClean="0"/>
              <a:t>24/11/2014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27A4D9C1-908A-42D3-9756-8AC0E2A1A939}" type="datetimeFigureOut">
              <a:rPr lang="en-AU" smtClean="0"/>
              <a:t>24/11/2014</a:t>
            </a:fld>
            <a:endParaRPr lang="en-AU"/>
          </a:p>
        </p:txBody>
      </p:sp>
      <p:sp>
        <p:nvSpPr>
          <p:cNvPr id="27" name="Slide Number Placeholder 26"/>
          <p:cNvSpPr>
            <a:spLocks noGrp="1"/>
          </p:cNvSpPr>
          <p:nvPr>
            <p:ph type="sldNum" sz="quarter" idx="11"/>
          </p:nvPr>
        </p:nvSpPr>
        <p:spPr/>
        <p:txBody>
          <a:bodyPr rtlCol="0"/>
          <a:lstStyle/>
          <a:p>
            <a:fld id="{787941FA-15D0-4952-960C-18460E175357}" type="slidenum">
              <a:rPr lang="en-AU" smtClean="0"/>
              <a:t>‹#›</a:t>
            </a:fld>
            <a:endParaRPr lang="en-AU"/>
          </a:p>
        </p:txBody>
      </p:sp>
      <p:sp>
        <p:nvSpPr>
          <p:cNvPr id="28" name="Footer Placeholder 27"/>
          <p:cNvSpPr>
            <a:spLocks noGrp="1"/>
          </p:cNvSpPr>
          <p:nvPr>
            <p:ph type="ftr" sz="quarter" idx="12"/>
          </p:nvPr>
        </p:nvSpPr>
        <p:spPr/>
        <p:txBody>
          <a:bodyPr rtlCol="0"/>
          <a:lstStyle/>
          <a:p>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27A4D9C1-908A-42D3-9756-8AC0E2A1A939}" type="datetimeFigureOut">
              <a:rPr lang="en-AU" smtClean="0"/>
              <a:t>24/11/2014</a:t>
            </a:fld>
            <a:endParaRPr lang="en-AU"/>
          </a:p>
        </p:txBody>
      </p:sp>
      <p:sp>
        <p:nvSpPr>
          <p:cNvPr id="4" name="Footer Placeholder 3"/>
          <p:cNvSpPr>
            <a:spLocks noGrp="1"/>
          </p:cNvSpPr>
          <p:nvPr>
            <p:ph type="ftr" sz="quarter" idx="11"/>
          </p:nvPr>
        </p:nvSpPr>
        <p:spPr>
          <a:xfrm>
            <a:off x="5257800" y="612648"/>
            <a:ext cx="1325880" cy="457200"/>
          </a:xfrm>
        </p:spPr>
        <p:txBody>
          <a:bodyPr/>
          <a:lstStyle/>
          <a:p>
            <a:endParaRPr lang="en-AU"/>
          </a:p>
        </p:txBody>
      </p:sp>
      <p:sp>
        <p:nvSpPr>
          <p:cNvPr id="5" name="Slide Number Placeholder 4"/>
          <p:cNvSpPr>
            <a:spLocks noGrp="1"/>
          </p:cNvSpPr>
          <p:nvPr>
            <p:ph type="sldNum" sz="quarter" idx="12"/>
          </p:nvPr>
        </p:nvSpPr>
        <p:spPr>
          <a:xfrm>
            <a:off x="8174736" y="2272"/>
            <a:ext cx="762000" cy="365760"/>
          </a:xfrm>
        </p:spPr>
        <p:txBody>
          <a:bodyPr/>
          <a:lstStyle/>
          <a:p>
            <a:fld id="{787941FA-15D0-4952-960C-18460E175357}" type="slidenum">
              <a:rPr lang="en-AU" smtClean="0"/>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7A4D9C1-908A-42D3-9756-8AC0E2A1A939}" type="datetimeFigureOut">
              <a:rPr lang="en-AU" smtClean="0"/>
              <a:t>24/11/2014</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27A4D9C1-908A-42D3-9756-8AC0E2A1A939}" type="datetimeFigureOut">
              <a:rPr lang="en-AU" smtClean="0"/>
              <a:t>24/11/2014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27A4D9C1-908A-42D3-9756-8AC0E2A1A939}" type="datetimeFigureOut">
              <a:rPr lang="en-AU" smtClean="0"/>
              <a:t>24/11/2014</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787941FA-15D0-4952-960C-18460E175357}" type="slidenum">
              <a:rPr lang="en-AU" smtClean="0"/>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1143000"/>
            <a:ext cx="8229600" cy="1066800"/>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2249424"/>
            <a:ext cx="8229600" cy="432511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fld id="{27A4D9C1-908A-42D3-9756-8AC0E2A1A939}" type="datetimeFigureOut">
              <a:rPr lang="en-AU" smtClean="0"/>
              <a:t>24/11/2014</a:t>
            </a:fld>
            <a:endParaRPr lang="en-AU"/>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AU"/>
          </a:p>
        </p:txBody>
      </p:sp>
      <p:sp>
        <p:nvSpPr>
          <p:cNvPr id="23" name="Slide Number Placeholder 22"/>
          <p:cNvSpPr>
            <a:spLocks noGrp="1"/>
          </p:cNvSpPr>
          <p:nvPr>
            <p:ph type="sldNum" sz="quarter" idx="4"/>
          </p:nvPr>
        </p:nvSpPr>
        <p:spPr>
          <a:xfrm>
            <a:off x="8174736" y="2272"/>
            <a:ext cx="762000" cy="365760"/>
          </a:xfrm>
          <a:prstGeom prst="rect">
            <a:avLst/>
          </a:prstGeom>
        </p:spPr>
        <p:txBody>
          <a:bodyPr vert="horz" anchor="b"/>
          <a:lstStyle>
            <a:lvl1pPr algn="r" eaLnBrk="1" latinLnBrk="0" hangingPunct="1">
              <a:defRPr kumimoji="0" sz="1800">
                <a:solidFill>
                  <a:srgbClr val="FFFFFF"/>
                </a:solidFill>
              </a:defRPr>
            </a:lvl1pPr>
          </a:lstStyle>
          <a:p>
            <a:fld id="{787941FA-15D0-4952-960C-18460E175357}" type="slidenum">
              <a:rPr lang="en-AU" smtClean="0"/>
              <a:t>‹#›</a:t>
            </a:fld>
            <a:endParaRPr lang="en-A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accent3"/>
        </a:buClr>
        <a:buFont typeface="Georgia"/>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a:solidFill>
            <a:schemeClr val="accent2"/>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a:solidFill>
            <a:schemeClr val="accent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AU" b="1" dirty="0" smtClean="0"/>
              <a:t>Introduction to large-scale </a:t>
            </a:r>
            <a:r>
              <a:rPr lang="en-AU" b="1" dirty="0"/>
              <a:t>organisations</a:t>
            </a:r>
            <a:br>
              <a:rPr lang="en-AU" b="1" dirty="0"/>
            </a:br>
            <a:endParaRPr lang="en-AU" dirty="0"/>
          </a:p>
        </p:txBody>
      </p:sp>
      <p:sp>
        <p:nvSpPr>
          <p:cNvPr id="3" name="Subtitle 2"/>
          <p:cNvSpPr>
            <a:spLocks noGrp="1"/>
          </p:cNvSpPr>
          <p:nvPr>
            <p:ph type="subTitle" idx="1"/>
          </p:nvPr>
        </p:nvSpPr>
        <p:spPr/>
        <p:txBody>
          <a:bodyPr/>
          <a:lstStyle/>
          <a:p>
            <a:r>
              <a:rPr lang="en-US" dirty="0" smtClean="0"/>
              <a:t>Characteristics</a:t>
            </a:r>
            <a:endParaRPr lang="en-AU" dirty="0"/>
          </a:p>
        </p:txBody>
      </p:sp>
    </p:spTree>
    <p:extLst>
      <p:ext uri="{BB962C8B-B14F-4D97-AF65-F5344CB8AC3E}">
        <p14:creationId xmlns:p14="http://schemas.microsoft.com/office/powerpoint/2010/main" val="384350494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2" y="764704"/>
            <a:ext cx="8784976" cy="1066800"/>
          </a:xfrm>
        </p:spPr>
        <p:txBody>
          <a:bodyPr>
            <a:normAutofit fontScale="90000"/>
          </a:bodyPr>
          <a:lstStyle/>
          <a:p>
            <a:r>
              <a:rPr lang="en-AU" b="1" dirty="0" smtClean="0"/>
              <a:t>Government Business Enterprise</a:t>
            </a:r>
            <a:r>
              <a:rPr lang="en-AU" dirty="0"/>
              <a:t> (GBE</a:t>
            </a:r>
            <a:r>
              <a:rPr lang="en-AU" dirty="0" smtClean="0"/>
              <a:t>) </a:t>
            </a:r>
            <a:endParaRPr lang="en-AU" dirty="0"/>
          </a:p>
        </p:txBody>
      </p:sp>
      <p:sp>
        <p:nvSpPr>
          <p:cNvPr id="3" name="Content Placeholder 2"/>
          <p:cNvSpPr>
            <a:spLocks noGrp="1"/>
          </p:cNvSpPr>
          <p:nvPr>
            <p:ph idx="1"/>
          </p:nvPr>
        </p:nvSpPr>
        <p:spPr/>
        <p:txBody>
          <a:bodyPr>
            <a:normAutofit/>
          </a:bodyPr>
          <a:lstStyle/>
          <a:p>
            <a:r>
              <a:rPr lang="en-AU" dirty="0" smtClean="0"/>
              <a:t>owned </a:t>
            </a:r>
            <a:r>
              <a:rPr lang="en-AU" dirty="0"/>
              <a:t>and operated by the government. </a:t>
            </a:r>
            <a:endParaRPr lang="en-AU" dirty="0" smtClean="0"/>
          </a:p>
          <a:p>
            <a:r>
              <a:rPr lang="en-AU" dirty="0" smtClean="0"/>
              <a:t>carry </a:t>
            </a:r>
            <a:r>
              <a:rPr lang="en-AU" dirty="0"/>
              <a:t>out government policies while they deliver community services </a:t>
            </a:r>
            <a:endParaRPr lang="en-AU" dirty="0" smtClean="0"/>
          </a:p>
          <a:p>
            <a:r>
              <a:rPr lang="en-AU" dirty="0" smtClean="0"/>
              <a:t>usually </a:t>
            </a:r>
            <a:r>
              <a:rPr lang="en-AU" dirty="0"/>
              <a:t>with a board of directors that is accountable to the government for the GBE's performance. </a:t>
            </a:r>
            <a:endParaRPr lang="en-AU" dirty="0" smtClean="0"/>
          </a:p>
          <a:p>
            <a:r>
              <a:rPr lang="en-AU" dirty="0" smtClean="0"/>
              <a:t>GBEs </a:t>
            </a:r>
            <a:r>
              <a:rPr lang="en-AU" dirty="0"/>
              <a:t>are typically large, and include some of the largest employers of people in Australia. Australia Post, </a:t>
            </a:r>
            <a:r>
              <a:rPr lang="en-AU" dirty="0" err="1"/>
              <a:t>Medibank</a:t>
            </a:r>
            <a:r>
              <a:rPr lang="en-AU" dirty="0"/>
              <a:t> </a:t>
            </a:r>
            <a:r>
              <a:rPr lang="en-AU" dirty="0" smtClean="0"/>
              <a:t>Private</a:t>
            </a:r>
            <a:endParaRPr lang="en-AU" dirty="0"/>
          </a:p>
          <a:p>
            <a:pPr marL="109728" indent="0">
              <a:buNone/>
            </a:pPr>
            <a:endParaRPr lang="en-AU" dirty="0"/>
          </a:p>
        </p:txBody>
      </p:sp>
    </p:spTree>
    <p:extLst>
      <p:ext uri="{BB962C8B-B14F-4D97-AF65-F5344CB8AC3E}">
        <p14:creationId xmlns:p14="http://schemas.microsoft.com/office/powerpoint/2010/main" val="111241998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Government departments</a:t>
            </a:r>
            <a:br>
              <a:rPr lang="en-AU" b="1" dirty="0"/>
            </a:br>
            <a:endParaRPr lang="en-AU" dirty="0"/>
          </a:p>
        </p:txBody>
      </p:sp>
      <p:sp>
        <p:nvSpPr>
          <p:cNvPr id="3" name="Content Placeholder 2"/>
          <p:cNvSpPr>
            <a:spLocks noGrp="1"/>
          </p:cNvSpPr>
          <p:nvPr>
            <p:ph idx="1"/>
          </p:nvPr>
        </p:nvSpPr>
        <p:spPr/>
        <p:txBody>
          <a:bodyPr/>
          <a:lstStyle/>
          <a:p>
            <a:r>
              <a:rPr lang="en-AU" dirty="0" smtClean="0"/>
              <a:t>Government </a:t>
            </a:r>
            <a:r>
              <a:rPr lang="en-AU" dirty="0"/>
              <a:t>departments exist at all three levels of government (federal, state and local). </a:t>
            </a:r>
            <a:endParaRPr lang="en-AU" dirty="0" smtClean="0"/>
          </a:p>
          <a:p>
            <a:r>
              <a:rPr lang="en-AU" dirty="0" smtClean="0"/>
              <a:t>provide </a:t>
            </a:r>
            <a:r>
              <a:rPr lang="en-AU" dirty="0"/>
              <a:t>essential community services such as health, education and </a:t>
            </a:r>
            <a:r>
              <a:rPr lang="en-AU" dirty="0" smtClean="0"/>
              <a:t>welfare</a:t>
            </a:r>
            <a:r>
              <a:rPr lang="en-AU" dirty="0"/>
              <a:t> </a:t>
            </a:r>
            <a:r>
              <a:rPr lang="en-AU" dirty="0" smtClean="0"/>
              <a:t>examples </a:t>
            </a:r>
            <a:r>
              <a:rPr lang="en-AU" dirty="0"/>
              <a:t>Department of Education, Employment and Workplace Relations and the Department of Families, Housing, Community Services and Indigenous </a:t>
            </a:r>
            <a:r>
              <a:rPr lang="en-AU" dirty="0" smtClean="0"/>
              <a:t>Affairs.</a:t>
            </a:r>
            <a:endParaRPr lang="en-AU" dirty="0"/>
          </a:p>
          <a:p>
            <a:endParaRPr lang="en-AU" dirty="0"/>
          </a:p>
        </p:txBody>
      </p:sp>
    </p:spTree>
    <p:extLst>
      <p:ext uri="{BB962C8B-B14F-4D97-AF65-F5344CB8AC3E}">
        <p14:creationId xmlns:p14="http://schemas.microsoft.com/office/powerpoint/2010/main" val="228259776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692696"/>
            <a:ext cx="8229600" cy="1066800"/>
          </a:xfrm>
        </p:spPr>
        <p:txBody>
          <a:bodyPr>
            <a:normAutofit fontScale="90000"/>
          </a:bodyPr>
          <a:lstStyle/>
          <a:p>
            <a:r>
              <a:rPr lang="en-AU" b="1" dirty="0"/>
              <a:t>Not-for-profit organisations</a:t>
            </a:r>
            <a:br>
              <a:rPr lang="en-AU" b="1" dirty="0"/>
            </a:br>
            <a:endParaRPr lang="en-AU" dirty="0"/>
          </a:p>
        </p:txBody>
      </p:sp>
      <p:sp>
        <p:nvSpPr>
          <p:cNvPr id="3" name="Content Placeholder 2"/>
          <p:cNvSpPr>
            <a:spLocks noGrp="1"/>
          </p:cNvSpPr>
          <p:nvPr>
            <p:ph idx="1"/>
          </p:nvPr>
        </p:nvSpPr>
        <p:spPr/>
        <p:txBody>
          <a:bodyPr>
            <a:normAutofit fontScale="70000" lnSpcReduction="20000"/>
          </a:bodyPr>
          <a:lstStyle/>
          <a:p>
            <a:r>
              <a:rPr lang="en-AU" dirty="0" smtClean="0"/>
              <a:t>include </a:t>
            </a:r>
            <a:r>
              <a:rPr lang="en-AU" dirty="0"/>
              <a:t>charities and foundations. </a:t>
            </a:r>
            <a:endParaRPr lang="en-AU" dirty="0" smtClean="0"/>
          </a:p>
          <a:p>
            <a:r>
              <a:rPr lang="en-AU" dirty="0" smtClean="0"/>
              <a:t>Their </a:t>
            </a:r>
            <a:r>
              <a:rPr lang="en-AU" dirty="0"/>
              <a:t>main purpose is to provide goods, services or funds to prevent particular social problems or to continue their work for the benefit of the community. Examples include the Salvation Army, World Vision, </a:t>
            </a:r>
            <a:r>
              <a:rPr lang="en-AU" dirty="0" err="1"/>
              <a:t>Anglicare</a:t>
            </a:r>
            <a:r>
              <a:rPr lang="en-AU" dirty="0"/>
              <a:t>, the Australian Conservation Foundation and The Smith Family. </a:t>
            </a:r>
            <a:endParaRPr lang="en-AU" dirty="0" smtClean="0"/>
          </a:p>
          <a:p>
            <a:r>
              <a:rPr lang="en-AU" dirty="0" smtClean="0"/>
              <a:t>do </a:t>
            </a:r>
            <a:r>
              <a:rPr lang="en-AU" dirty="0"/>
              <a:t>not generate business by selling products or services with the specific purpose of making a profit. Rather, they carry out their work freely or at a subsidised rate, and rely on volunteers, membership subscriptions and donations to continue operating</a:t>
            </a:r>
            <a:r>
              <a:rPr lang="en-AU" dirty="0" smtClean="0"/>
              <a:t>.</a:t>
            </a:r>
          </a:p>
          <a:p>
            <a:endParaRPr lang="en-AU" dirty="0"/>
          </a:p>
          <a:p>
            <a:r>
              <a:rPr lang="en-AU" dirty="0"/>
              <a:t>The term ‘not-for-profit’ can actually be a little misleading, because many charities and foundations do make a ‘profit’. Any surplus made, however, is used to expand the organisation and to continue the work of preventing problems or helping those in need.</a:t>
            </a:r>
          </a:p>
          <a:p>
            <a:endParaRPr lang="en-AU" dirty="0"/>
          </a:p>
        </p:txBody>
      </p:sp>
    </p:spTree>
    <p:extLst>
      <p:ext uri="{BB962C8B-B14F-4D97-AF65-F5344CB8AC3E}">
        <p14:creationId xmlns:p14="http://schemas.microsoft.com/office/powerpoint/2010/main" val="1083726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9511" y="1143000"/>
            <a:ext cx="8712969" cy="1066800"/>
          </a:xfrm>
        </p:spPr>
        <p:txBody>
          <a:bodyPr>
            <a:normAutofit fontScale="90000"/>
          </a:bodyPr>
          <a:lstStyle/>
          <a:p>
            <a:r>
              <a:rPr lang="en-AU" b="1" dirty="0"/>
              <a:t>KEY KNOWLEDGE</a:t>
            </a:r>
            <a:br>
              <a:rPr lang="en-AU" b="1" dirty="0"/>
            </a:br>
            <a:r>
              <a:rPr lang="en-AU" sz="2700" dirty="0"/>
              <a:t>Use each of the points below from the Business Management study design as a heading in your summary notes</a:t>
            </a:r>
            <a:r>
              <a:rPr lang="en-AU" dirty="0"/>
              <a:t>.</a:t>
            </a:r>
            <a:br>
              <a:rPr lang="en-AU" dirty="0"/>
            </a:br>
            <a:endParaRPr lang="en-AU" dirty="0"/>
          </a:p>
        </p:txBody>
      </p:sp>
      <p:sp>
        <p:nvSpPr>
          <p:cNvPr id="3" name="Content Placeholder 2"/>
          <p:cNvSpPr>
            <a:spLocks noGrp="1"/>
          </p:cNvSpPr>
          <p:nvPr>
            <p:ph idx="1"/>
          </p:nvPr>
        </p:nvSpPr>
        <p:spPr>
          <a:xfrm>
            <a:off x="498122" y="2507170"/>
            <a:ext cx="8229600" cy="4325112"/>
          </a:xfrm>
        </p:spPr>
        <p:txBody>
          <a:bodyPr/>
          <a:lstStyle/>
          <a:p>
            <a:endParaRPr lang="en-AU" dirty="0"/>
          </a:p>
        </p:txBody>
      </p:sp>
      <p:pic>
        <p:nvPicPr>
          <p:cNvPr id="20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1" y="2348880"/>
            <a:ext cx="8866823" cy="4392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76321838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b="1" dirty="0"/>
              <a:t>Key concepts</a:t>
            </a:r>
            <a:br>
              <a:rPr lang="en-AU" b="1" dirty="0"/>
            </a:br>
            <a:endParaRPr lang="en-AU" dirty="0"/>
          </a:p>
        </p:txBody>
      </p:sp>
      <p:sp>
        <p:nvSpPr>
          <p:cNvPr id="3" name="Content Placeholder 2"/>
          <p:cNvSpPr>
            <a:spLocks noGrp="1"/>
          </p:cNvSpPr>
          <p:nvPr>
            <p:ph idx="1"/>
          </p:nvPr>
        </p:nvSpPr>
        <p:spPr>
          <a:xfrm>
            <a:off x="457200" y="2060848"/>
            <a:ext cx="8229600" cy="4513688"/>
          </a:xfrm>
        </p:spPr>
        <p:txBody>
          <a:bodyPr>
            <a:normAutofit/>
          </a:bodyPr>
          <a:lstStyle/>
          <a:p>
            <a:r>
              <a:rPr lang="en-AU" dirty="0"/>
              <a:t>An </a:t>
            </a:r>
            <a:r>
              <a:rPr lang="en-AU" b="1" dirty="0"/>
              <a:t>organisation</a:t>
            </a:r>
            <a:r>
              <a:rPr lang="en-AU" dirty="0"/>
              <a:t> is created when two or more people work together to achieve their common objectives</a:t>
            </a:r>
            <a:r>
              <a:rPr lang="en-AU" dirty="0" smtClean="0"/>
              <a:t>.</a:t>
            </a:r>
            <a:r>
              <a:rPr lang="en-AU" b="1" dirty="0"/>
              <a:t> </a:t>
            </a:r>
            <a:endParaRPr lang="en-AU" b="1" dirty="0" smtClean="0"/>
          </a:p>
          <a:p>
            <a:r>
              <a:rPr lang="en-AU" dirty="0" smtClean="0"/>
              <a:t>Large-scale </a:t>
            </a:r>
            <a:r>
              <a:rPr lang="en-AU" dirty="0"/>
              <a:t>organisations are characterised by a large number of employees, a large amount of assets and large revenue.</a:t>
            </a:r>
          </a:p>
          <a:p>
            <a:r>
              <a:rPr lang="en-AU" dirty="0"/>
              <a:t>Large-scale organisations typically have management functions called operations, finance, human resources, marketing and research and development.</a:t>
            </a:r>
          </a:p>
          <a:p>
            <a:endParaRPr lang="en-AU" dirty="0"/>
          </a:p>
        </p:txBody>
      </p:sp>
    </p:spTree>
    <p:extLst>
      <p:ext uri="{BB962C8B-B14F-4D97-AF65-F5344CB8AC3E}">
        <p14:creationId xmlns:p14="http://schemas.microsoft.com/office/powerpoint/2010/main" val="369689105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Characteristics</a:t>
            </a:r>
            <a:endParaRPr lang="en-AU" dirty="0"/>
          </a:p>
        </p:txBody>
      </p:sp>
      <p:sp>
        <p:nvSpPr>
          <p:cNvPr id="3" name="Content Placeholder 2"/>
          <p:cNvSpPr>
            <a:spLocks noGrp="1"/>
          </p:cNvSpPr>
          <p:nvPr>
            <p:ph idx="1"/>
          </p:nvPr>
        </p:nvSpPr>
        <p:spPr/>
        <p:txBody>
          <a:bodyPr>
            <a:normAutofit/>
          </a:bodyPr>
          <a:lstStyle/>
          <a:p>
            <a:r>
              <a:rPr lang="en-AU" dirty="0" smtClean="0"/>
              <a:t>The </a:t>
            </a:r>
            <a:r>
              <a:rPr lang="en-AU" dirty="0"/>
              <a:t>Australian Bureau of Statistics defines a </a:t>
            </a:r>
            <a:r>
              <a:rPr lang="en-AU" b="1" dirty="0"/>
              <a:t>large-scale organisation</a:t>
            </a:r>
            <a:r>
              <a:rPr lang="en-AU" dirty="0"/>
              <a:t> (LSO) </a:t>
            </a:r>
            <a:r>
              <a:rPr lang="en-AU" dirty="0" smtClean="0"/>
              <a:t>as –</a:t>
            </a:r>
          </a:p>
          <a:p>
            <a:r>
              <a:rPr lang="en-AU" dirty="0" smtClean="0"/>
              <a:t>employs </a:t>
            </a:r>
            <a:r>
              <a:rPr lang="en-AU" u="sng" dirty="0"/>
              <a:t>200 or more people </a:t>
            </a:r>
            <a:endParaRPr lang="en-AU" u="sng" dirty="0" smtClean="0"/>
          </a:p>
          <a:p>
            <a:r>
              <a:rPr lang="en-AU" dirty="0" smtClean="0"/>
              <a:t>has </a:t>
            </a:r>
            <a:r>
              <a:rPr lang="en-AU" u="sng" dirty="0"/>
              <a:t>assets (what the organisation owns) worth more than $200 </a:t>
            </a:r>
            <a:r>
              <a:rPr lang="en-AU" u="sng" dirty="0" smtClean="0"/>
              <a:t>million</a:t>
            </a:r>
          </a:p>
          <a:p>
            <a:r>
              <a:rPr lang="en-AU" dirty="0" smtClean="0"/>
              <a:t>may </a:t>
            </a:r>
            <a:r>
              <a:rPr lang="en-AU" u="sng" dirty="0" smtClean="0"/>
              <a:t>earn </a:t>
            </a:r>
            <a:r>
              <a:rPr lang="en-AU" u="sng" dirty="0"/>
              <a:t>revenue in the </a:t>
            </a:r>
            <a:r>
              <a:rPr lang="en-AU" u="sng" dirty="0" smtClean="0"/>
              <a:t>millions</a:t>
            </a:r>
            <a:endParaRPr lang="en-AU" dirty="0"/>
          </a:p>
          <a:p>
            <a:r>
              <a:rPr lang="en-US" dirty="0"/>
              <a:t>m</a:t>
            </a:r>
            <a:r>
              <a:rPr lang="en-US" dirty="0" smtClean="0"/>
              <a:t>ay be multinational</a:t>
            </a:r>
          </a:p>
          <a:p>
            <a:r>
              <a:rPr lang="en-US" dirty="0"/>
              <a:t>h</a:t>
            </a:r>
            <a:r>
              <a:rPr lang="en-US" dirty="0" smtClean="0"/>
              <a:t>as a large market share</a:t>
            </a:r>
          </a:p>
          <a:p>
            <a:endParaRPr lang="en-AU" dirty="0"/>
          </a:p>
        </p:txBody>
      </p:sp>
    </p:spTree>
    <p:extLst>
      <p:ext uri="{BB962C8B-B14F-4D97-AF65-F5344CB8AC3E}">
        <p14:creationId xmlns:p14="http://schemas.microsoft.com/office/powerpoint/2010/main" val="328977858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556792"/>
            <a:ext cx="8822269" cy="49685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4331031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1700" y="908720"/>
            <a:ext cx="8229600" cy="1066800"/>
          </a:xfrm>
        </p:spPr>
        <p:txBody>
          <a:bodyPr>
            <a:normAutofit fontScale="90000"/>
          </a:bodyPr>
          <a:lstStyle/>
          <a:p>
            <a:r>
              <a:rPr lang="en-AU" dirty="0"/>
              <a:t>Typical management functions in an organisational structure</a:t>
            </a:r>
            <a:endParaRPr lang="en-AU"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2514597"/>
            <a:ext cx="8793977" cy="370272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67656847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836712"/>
            <a:ext cx="8229600" cy="1066800"/>
          </a:xfrm>
        </p:spPr>
        <p:txBody>
          <a:bodyPr>
            <a:normAutofit fontScale="90000"/>
          </a:bodyPr>
          <a:lstStyle/>
          <a:p>
            <a:r>
              <a:rPr lang="en-AU" b="1" dirty="0"/>
              <a:t>1.2 Variations in types of large-scale organisations</a:t>
            </a:r>
            <a:br>
              <a:rPr lang="en-AU" b="1" dirty="0"/>
            </a:br>
            <a:endParaRPr lang="en-AU" dirty="0"/>
          </a:p>
        </p:txBody>
      </p:sp>
      <p:sp>
        <p:nvSpPr>
          <p:cNvPr id="3" name="Content Placeholder 2"/>
          <p:cNvSpPr>
            <a:spLocks noGrp="1"/>
          </p:cNvSpPr>
          <p:nvPr>
            <p:ph idx="1"/>
          </p:nvPr>
        </p:nvSpPr>
        <p:spPr/>
        <p:txBody>
          <a:bodyPr/>
          <a:lstStyle/>
          <a:p>
            <a:pPr marL="109728" indent="0">
              <a:buNone/>
            </a:pPr>
            <a:r>
              <a:rPr lang="en-AU" b="1" dirty="0" smtClean="0"/>
              <a:t>Key </a:t>
            </a:r>
            <a:r>
              <a:rPr lang="en-AU" b="1" dirty="0"/>
              <a:t>concept</a:t>
            </a:r>
          </a:p>
          <a:p>
            <a:r>
              <a:rPr lang="en-AU" dirty="0"/>
              <a:t>The main types of large-scale organisations in Australia </a:t>
            </a:r>
            <a:r>
              <a:rPr lang="en-AU" dirty="0" smtClean="0"/>
              <a:t>include</a:t>
            </a:r>
          </a:p>
          <a:p>
            <a:r>
              <a:rPr lang="en-AU" dirty="0" smtClean="0"/>
              <a:t> corporations</a:t>
            </a:r>
          </a:p>
          <a:p>
            <a:r>
              <a:rPr lang="en-AU" dirty="0" smtClean="0"/>
              <a:t> </a:t>
            </a:r>
            <a:r>
              <a:rPr lang="en-AU" dirty="0"/>
              <a:t>government </a:t>
            </a:r>
            <a:r>
              <a:rPr lang="en-AU" dirty="0" smtClean="0"/>
              <a:t>departments</a:t>
            </a:r>
          </a:p>
          <a:p>
            <a:r>
              <a:rPr lang="en-AU" dirty="0" smtClean="0"/>
              <a:t>not-for-profit </a:t>
            </a:r>
            <a:r>
              <a:rPr lang="en-AU" dirty="0"/>
              <a:t>organisations. </a:t>
            </a:r>
            <a:endParaRPr lang="en-AU" dirty="0"/>
          </a:p>
          <a:p>
            <a:pPr marL="109728" indent="0">
              <a:buNone/>
            </a:pPr>
            <a:endParaRPr lang="en-AU" dirty="0" smtClean="0"/>
          </a:p>
          <a:p>
            <a:pPr marL="109728" indent="0">
              <a:buNone/>
            </a:pPr>
            <a:r>
              <a:rPr lang="en-AU" dirty="0" smtClean="0"/>
              <a:t>They </a:t>
            </a:r>
            <a:r>
              <a:rPr lang="en-AU" dirty="0"/>
              <a:t>vary in terms of their ownership and their purpose.</a:t>
            </a:r>
          </a:p>
          <a:p>
            <a:endParaRPr lang="en-AU" dirty="0"/>
          </a:p>
        </p:txBody>
      </p:sp>
    </p:spTree>
    <p:extLst>
      <p:ext uri="{BB962C8B-B14F-4D97-AF65-F5344CB8AC3E}">
        <p14:creationId xmlns:p14="http://schemas.microsoft.com/office/powerpoint/2010/main" val="32498774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7364" y="692696"/>
            <a:ext cx="8928992" cy="1066800"/>
          </a:xfrm>
        </p:spPr>
        <p:txBody>
          <a:bodyPr>
            <a:normAutofit/>
          </a:bodyPr>
          <a:lstStyle/>
          <a:p>
            <a:r>
              <a:rPr lang="en-AU" sz="3200" dirty="0"/>
              <a:t>Types of Australian large-scale organisations</a:t>
            </a:r>
            <a:endParaRPr lang="en-AU" sz="3200" dirty="0"/>
          </a:p>
        </p:txBody>
      </p:sp>
      <p:pic>
        <p:nvPicPr>
          <p:cNvPr id="307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1700808"/>
            <a:ext cx="8861950" cy="435587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157269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908720"/>
            <a:ext cx="8229600" cy="1066800"/>
          </a:xfrm>
        </p:spPr>
        <p:txBody>
          <a:bodyPr/>
          <a:lstStyle/>
          <a:p>
            <a:r>
              <a:rPr lang="en-US" dirty="0" smtClean="0"/>
              <a:t>Corporations</a:t>
            </a:r>
            <a:endParaRPr lang="en-AU" dirty="0"/>
          </a:p>
        </p:txBody>
      </p:sp>
      <p:sp>
        <p:nvSpPr>
          <p:cNvPr id="3" name="Content Placeholder 2"/>
          <p:cNvSpPr>
            <a:spLocks noGrp="1"/>
          </p:cNvSpPr>
          <p:nvPr>
            <p:ph idx="1"/>
          </p:nvPr>
        </p:nvSpPr>
        <p:spPr/>
        <p:txBody>
          <a:bodyPr>
            <a:normAutofit fontScale="92500" lnSpcReduction="20000"/>
          </a:bodyPr>
          <a:lstStyle/>
          <a:p>
            <a:r>
              <a:rPr lang="en-AU" dirty="0"/>
              <a:t>A </a:t>
            </a:r>
            <a:r>
              <a:rPr lang="en-AU" b="1" dirty="0"/>
              <a:t>corporation</a:t>
            </a:r>
            <a:r>
              <a:rPr lang="en-AU" dirty="0"/>
              <a:t>, or company, is owned by shareholders and managed by directors. </a:t>
            </a:r>
            <a:r>
              <a:rPr lang="en-AU" dirty="0" smtClean="0"/>
              <a:t>(A</a:t>
            </a:r>
            <a:r>
              <a:rPr lang="en-AU" dirty="0"/>
              <a:t> </a:t>
            </a:r>
            <a:r>
              <a:rPr lang="en-AU" b="1" dirty="0"/>
              <a:t>shareholder</a:t>
            </a:r>
            <a:r>
              <a:rPr lang="en-AU" dirty="0"/>
              <a:t> is any person who owns one or more shares in a </a:t>
            </a:r>
            <a:r>
              <a:rPr lang="en-AU" dirty="0" smtClean="0"/>
              <a:t>company).</a:t>
            </a:r>
          </a:p>
          <a:p>
            <a:r>
              <a:rPr lang="en-AU" dirty="0"/>
              <a:t>The main purpose of a corporation is to make a profit</a:t>
            </a:r>
            <a:r>
              <a:rPr lang="en-AU" dirty="0" smtClean="0"/>
              <a:t>.</a:t>
            </a:r>
          </a:p>
          <a:p>
            <a:r>
              <a:rPr lang="en-AU" dirty="0"/>
              <a:t>Shares in public companies are usually traded on the Australian Securities Exchange (</a:t>
            </a:r>
            <a:r>
              <a:rPr lang="en-AU" dirty="0" smtClean="0"/>
              <a:t>ASX) egs </a:t>
            </a:r>
            <a:r>
              <a:rPr lang="en-AU" dirty="0"/>
              <a:t>BHP Billiton, Telstra and Virgin </a:t>
            </a:r>
            <a:r>
              <a:rPr lang="en-AU" dirty="0" smtClean="0"/>
              <a:t>Blue</a:t>
            </a:r>
          </a:p>
          <a:p>
            <a:r>
              <a:rPr lang="en-AU" dirty="0"/>
              <a:t>Private corporations are not listed on the ASX and have restrictions on who can buy shares</a:t>
            </a:r>
            <a:r>
              <a:rPr lang="en-AU" dirty="0" smtClean="0"/>
              <a:t>. (1 – 50 shareholders) egs </a:t>
            </a:r>
            <a:r>
              <a:rPr lang="en-AU" dirty="0"/>
              <a:t>Rip Curl, 7 Eleven and </a:t>
            </a:r>
            <a:r>
              <a:rPr lang="en-AU" dirty="0" err="1"/>
              <a:t>Retravision</a:t>
            </a:r>
            <a:endParaRPr lang="en-AU" dirty="0"/>
          </a:p>
        </p:txBody>
      </p:sp>
    </p:spTree>
    <p:extLst>
      <p:ext uri="{BB962C8B-B14F-4D97-AF65-F5344CB8AC3E}">
        <p14:creationId xmlns:p14="http://schemas.microsoft.com/office/powerpoint/2010/main" val="59574884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Urban">
      <a:dk1>
        <a:sysClr val="windowText" lastClr="000000"/>
      </a:dk1>
      <a:lt1>
        <a:sysClr val="window" lastClr="FFFFFF"/>
      </a:lt1>
      <a:dk2>
        <a:srgbClr val="424456"/>
      </a:dk2>
      <a:lt2>
        <a:srgbClr val="DEDEDE"/>
      </a:lt2>
      <a:accent1>
        <a:srgbClr val="53548A"/>
      </a:accent1>
      <a:accent2>
        <a:srgbClr val="438086"/>
      </a:accent2>
      <a:accent3>
        <a:srgbClr val="A04DA3"/>
      </a:accent3>
      <a:accent4>
        <a:srgbClr val="C4652D"/>
      </a:accent4>
      <a:accent5>
        <a:srgbClr val="8B5D3D"/>
      </a:accent5>
      <a:accent6>
        <a:srgbClr val="5C92B5"/>
      </a:accent6>
      <a:hlink>
        <a:srgbClr val="67AFBD"/>
      </a:hlink>
      <a:folHlink>
        <a:srgbClr val="C2A874"/>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Urban</Template>
  <TotalTime>2987</TotalTime>
  <Words>328</Words>
  <Application>Microsoft Office PowerPoint</Application>
  <PresentationFormat>On-screen Show (4:3)</PresentationFormat>
  <Paragraphs>43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Urban</vt:lpstr>
      <vt:lpstr>Introduction to large-scale organisations </vt:lpstr>
      <vt:lpstr>KEY KNOWLEDGE Use each of the points below from the Business Management study design as a heading in your summary notes. </vt:lpstr>
      <vt:lpstr>Key concepts </vt:lpstr>
      <vt:lpstr>Characteristics</vt:lpstr>
      <vt:lpstr>PowerPoint Presentation</vt:lpstr>
      <vt:lpstr>Typical management functions in an organisational structure</vt:lpstr>
      <vt:lpstr>1.2 Variations in types of large-scale organisations </vt:lpstr>
      <vt:lpstr>Types of Australian large-scale organisations</vt:lpstr>
      <vt:lpstr>Corporations</vt:lpstr>
      <vt:lpstr>Government Business Enterprise (GBE) </vt:lpstr>
      <vt:lpstr>Government departments </vt:lpstr>
      <vt:lpstr>Not-for-profit organisations </vt:lpstr>
    </vt:vector>
  </TitlesOfParts>
  <Company>Gleneagles Secondary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Characteristics of large-scale organisations</dc:title>
  <dc:creator>Lisa Winding</dc:creator>
  <cp:lastModifiedBy>Lisa Winding</cp:lastModifiedBy>
  <cp:revision>7</cp:revision>
  <dcterms:created xsi:type="dcterms:W3CDTF">2014-11-23T19:09:04Z</dcterms:created>
  <dcterms:modified xsi:type="dcterms:W3CDTF">2014-11-25T20:56:57Z</dcterms:modified>
</cp:coreProperties>
</file>